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22" r:id="rId2"/>
    <p:sldId id="806" r:id="rId3"/>
    <p:sldId id="799" r:id="rId4"/>
    <p:sldId id="807" r:id="rId5"/>
    <p:sldId id="802" r:id="rId6"/>
    <p:sldId id="803" r:id="rId7"/>
    <p:sldId id="804" r:id="rId8"/>
    <p:sldId id="805" r:id="rId9"/>
    <p:sldId id="655" r:id="rId10"/>
  </p:sldIdLst>
  <p:sldSz cx="12190413" cy="6859588"/>
  <p:notesSz cx="6858000" cy="9144000"/>
  <p:defaultTextStyle>
    <a:defPPr>
      <a:defRPr lang="pt-BR"/>
    </a:defPPr>
    <a:lvl1pPr marL="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3399"/>
    <a:srgbClr val="FF00FF"/>
    <a:srgbClr val="FFC081"/>
    <a:srgbClr val="FFCD9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88105" autoAdjust="0"/>
  </p:normalViewPr>
  <p:slideViewPr>
    <p:cSldViewPr>
      <p:cViewPr varScale="1">
        <p:scale>
          <a:sx n="55" d="100"/>
          <a:sy n="55" d="100"/>
        </p:scale>
        <p:origin x="360" y="60"/>
      </p:cViewPr>
      <p:guideLst>
        <p:guide orient="horz" pos="2161"/>
        <p:guide pos="3840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BE1EB-9B3A-4F88-8981-57CAE7D022DC}" type="datetimeFigureOut">
              <a:rPr lang="pt-BR" smtClean="0"/>
              <a:pPr/>
              <a:t>20/09/2024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2B78-184E-410B-8EB3-A78D003ACCE8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324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4-09-20T12:44:51.4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8708 11562 0,'0'-25'47,"-24"25"-16,-150 0-15,-24 0 0,98 0-1,51 0 1,24 0 0,0 0 15,-49 0-31,-174 0 15,-25 0 1,99 0 0,149 0-1,0 0 32,-49 0-31,-1 0-16,-123 0 15,-1 0 1,175 0-16,-76 0 16,51 0-1,24 0 17,-149 0-17,-49 25 1,-25 24-1,198-49-15,-49 50 16,0-25 0,49 0-1,25-25 32,1 0-31,-51 0-1,1 0-15,-125 0 16,1-75 0,49 50-1,25 25 1,25 0 0,74 0-16,-50 0 15,-24 0 1,25 0-1,-26 0 1,51-25 0,-26 25 15,51-24-31,-76 24 16,-49-50-1,1 50 1,73 0-1,-74 0 1,0-25 0,-49 25-1,24 0 1,25 0 0,50 0-1,50 0 1,24 0 46,-50 0-46,-173 0-16,-25 0 31,-49 0-15,247 0-1</inkml:trace>
  <inkml:trace contextRef="#ctx0" brushRef="#br0" timeOffset="3954.75">8708 12083 0,'0'-25'78,"-24"25"-62,-51 0-16,-74 0 16,-124 0-1,199 0-15,-199 0 16,50 0 0,0 0-1,-50 0 1,-50 0-1,100 0 1,173 0-16,-99 0 16,75 0 15,-25 0-15,-75 0-1,0 0 1,50 0-1,99 0 32,-198 0-31,-75 0 0,249 0-16,-100 25 15,124-25-15,-49 24 16,49-24 31,0 0-47,0 0 31,-124 0-31,125-24 16,-150-1-1,149 0-15,-25 25 16,26 0-1,-1-50 17,-25 50-32,-99 0 15,100 0-15,-75 0 16,99 0 0,0 0 15,-25 0-16,26 0-15,-200-49 16,26 24 0,24-25 15,25 50-15,25 0-1,0-49 1,-49 49-1,-1 0 1,75 0 0,74-25 31,-25 0-32,-248 25 1,1 0-1,24 0 1,174 0 0</inkml:trace>
  <inkml:trace contextRef="#ctx0" brushRef="#br0" timeOffset="5744.75">8808 12430 0,'-25'0'62,"-50"0"-46,-197 0-16,148 0 16,-348 0-1,75 0 1,75 0-1,123 0 1,1 0 0,-26 0-1,-24 0 1,50 0 0,148 0-1,25 0 16,1 0-15,-150 0 0,-49 0-1,74 0 1,99 0 15,25 0-15,0 0-1,1-25 1,-51 0 0,-74 1-1,-24 24 1,24-25 0,99 25-16,1 0 15,-100-25 1,-25 0-1,-99 25 1,0 0 0,124 0-1,75 0 1,24 0 31,-49 0-32,25 0-15,-50 0 16,0 0 0,74 0-1,25 0 32,-149 0-31,26 0-1,98 0-15,-74 0 16,74 0-16,1 0 16,24 0 15,-25 0 0,25 0-15,-148 0-1,98 0 1,50 0-16,-74 0 16,50 0-1,-26 0 1,-24 0 0,74 0-1</inkml:trace>
  <inkml:trace contextRef="#ctx0" brushRef="#br0" timeOffset="7347.29">8783 13968 0,'-25'0'46,"-25"0"-30,-98 0-16,-249 0 16,-50 0-1,-148 0 1,49 0 0,422 0-1,-323 0 1,199 0-1,25 0 1,-1 0 0,-48 0-1,23 0 1,-48 0 0,73 0-1,150 0 1,-25 0-1,-1 0 1,-222 0 0,24 0-1,-49 25 1,49 50 15,75-26-15,74-24-1,0 0 1,25 0 0,-50-25-1,125 0 1,24 0 15,-49 0-15,24 0-16,-99-50 15,25 25 1,74 25 0</inkml:trace>
  <inkml:trace contextRef="#ctx0" brushRef="#br0" timeOffset="8747.2">8584 14638 0,'-24'0'46,"-1"0"-30,0 0-16,-74 0 16,24 0-16,-371 0 15,-100 0 1,124 0 0,-99 0-1,75 0 1,73 0-1,26 25 1,149-25 0,49 0-1,-50 0 1,-99 0 15,-198 50-15,199-1-1,98-49 1,-24 25 0,-50 49-1,50-24 1,173-25 0,25-25-1,-99-25 16,0-25-15,25 50 0,24-49-1,-24 49 1,74-25 0,-49 25-1,-50-50 1,99 50-1</inkml:trace>
  <inkml:trace contextRef="#ctx0" brushRef="#br0" timeOffset="10189.29">8833 15134 0,'-25'0'47,"0"0"-31,0 0-16,-248 0 16,-124 0-1,273 0-15,-595 0 16,-224 0 15,769 0-31,-24 0 0,-75 0 16,74 0-1,150 0-15,-199 0 32,-75 0-17,-24 0 1,49 0-1,124 0 1,25 0 0,50 0-1,-50 0 1,0 0 0,25 0-1,100 0 1,-1 0 93,-25 0-93,-49 0-1,25 0-15,-75 0 16,99 0 0,25 0 93,0 0-93,-24 0-1,-50 0-15,24-24 16,-123-26 0,98 25-1,76 25 1</inkml:trace>
  <inkml:trace contextRef="#ctx0" brushRef="#br0" timeOffset="47405.65">14465 10594 0,'0'25'46,"0"0"-30,0 74 0,0 50-1,-25-124-15,25 99 16,-50 25 0,25-75-1,0 50 1,1 25-1,-26 25 1,50-1 0,0 26-1,0-1 1,-50 1 0,50-26-1,25 26 16,-25 49-15,0-50 0,-25 26-1,25 49 1,0-224-16,50 150 16,-50 98-1,0-148 1,25 25-1,-25 0 1,0-26 0,0 1-1,0 0 1,0 0 0,25-25 15,-25 25-16,-25 99 1,0-49 0,25-150-16,0 150 15,0-26 1,-25-49 0,25 0-1,0 50 1,0-50-1,0 0 1,0-99 0,0 0 15,0-50 78,0 0-109</inkml:trace>
  <inkml:trace contextRef="#ctx0" brushRef="#br0" timeOffset="48677.29">13671 10619 0,'0'25'62,"0"-1"-62,0 51 0,0 74 16,0 24 0,0 1-1,0 25 16,0-1-15,0-148-16,-25 123 16,0 51-1,50-51 1,0 51 0,-25-1-1,0 174 1,0-149-1,0 50 1,0-50 0,0-50-1,0 26 1,0 73 15,0-98-15,0-150-16,-25 150 15,0-50 1,0 0 0,0-100-16,-24 75 15,-50 100 1,99-76 0,-50 26-1,50-75 1,-25 1-1,25-76 1,0 1 15,0 0 16,0 99-31,0 0-1,0-99 1,-25-25 15</inkml:trace>
  <inkml:trace contextRef="#ctx0" brushRef="#br0" timeOffset="49727.68">12852 10048 0,'25'50'47,"-1"-25"-32,1 24-15,0 75 0,25 149 31,-1 25-15,-24 149 0,-25 24-1,25 124 1,-25-222 0,0 346-1,50 25 1,-50-74-1,24-372 1,1 149 0,-25-100-1,0 0 17,-25-123-17,25-76 1,0-98-16,0-25 15</inkml:trace>
  <inkml:trace contextRef="#ctx0" brushRef="#br0" timeOffset="50910.97">10718 10594 0,'25'0'15,"-25"25"1,0 99-16,0-50 0,-50 398 16,1 173-1,49-75 1,0-24 15,0-74-15,-50 24-1,25-347-15,0 397 16,25-50 0,0 25-1,50-99 1,74 74-1,-99 0 1,0-298 0,-25-73-1,0-101 1,0 1 15,25-50 47,-25-24-78,24 24 0</inkml:trace>
  <inkml:trace contextRef="#ctx0" brushRef="#br0" timeOffset="52098.54">10123 10793 0,'0'24'63,"0"26"-63,25-25 0,24 173 15,-49 150 1,25 73-1,25 224 1,-50-248 0,0-297-16,0 297 15,0-100 1,-25-49 0,25 50-1,0 25 16,-25-1-15,-25-24 0,-24 25-1,49-51 1,25-73 0,0-100-1,0-49 1,0-25-1</inkml:trace>
  <inkml:trace contextRef="#ctx0" brushRef="#br0" timeOffset="55328.68">12108 3349 0,'0'25'78,"0"25"-63,0-25-15,0 124 16,-25-1 0,-25 1-1,50-124 1,0 0 31,0 0-32,0 99-15,0 49 16,0 1 0,0-25-1,0-124 1,25 74-1,-25 25 1,0 0 0,-25 50-1,-25-1 1,26 51 0,-1-125-1,25-74-15,0 74 16,25 75-1,-25 74 1,0 0 0,0 0-1,0-74 17,24-25-17,1-1-15,25-48 31,-50-1-15,0-74-16,0 24 16,0 1-16,25 0 15,-25-26-15,0 125 16,0 25 0,0 0-1,0-1 1,0-24-1,0-74 1,0-26-16,0 26 16,0-1-1,25-49 1,-25 24 46,0 76-46,-25-76-16,0 50 16,0 1-1,0-51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A2CC-C870-4222-8082-713A11CF2FEE}" type="datetimeFigureOut">
              <a:rPr lang="pt-BR" smtClean="0"/>
              <a:pPr/>
              <a:t>20/09/2024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EBA5-ED71-45A1-8B2B-DE2576D070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</a:t>
            </a:fld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3155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86 billion cells: cerebellum (69 bi) + cortex (16 bi) + spinal cord (1 bi) + rest of the brain (&lt; 1 bi).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75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86 billion cells: cerebellum (69 bi) + cortex (16 bi) + spinal cord (1 bi) + rest of the brain (&lt; 1 bi).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76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44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780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945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110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08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281" y="2130922"/>
            <a:ext cx="10361851" cy="147036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C2E5-5F2E-41F9-A0FB-F6B6A2395976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F0EE-6503-4E8F-A013-CFD41AFB6EA6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8051" y="274705"/>
            <a:ext cx="2742843" cy="585288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521" y="274705"/>
            <a:ext cx="8025355" cy="585288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AD86-4BE5-4079-9D68-EB0FF3EB9B8E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D261-2523-45FF-8ED1-0BCB69162581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2959" y="2907388"/>
            <a:ext cx="10361851" cy="1500534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078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7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6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315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393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4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5515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63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026C-6155-4932-A819-C07131495285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6795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D34F-8B2C-45E7-98CE-F7ED66FA1B80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535471"/>
            <a:ext cx="5386216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565" y="1535471"/>
            <a:ext cx="5388332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565" y="2175380"/>
            <a:ext cx="5388332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FB13-4A75-42B7-90FC-4FF930268F62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2C7D3-B9EE-4353-80CB-4E628B094EA8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0A78-9207-4F09-A348-718AD96E4D93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25" y="273115"/>
            <a:ext cx="4010562" cy="116232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113" y="273118"/>
            <a:ext cx="6814779" cy="585446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525" y="1435437"/>
            <a:ext cx="4010562" cy="46921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F061-2354-4E7B-9294-11A163B323B2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600"/>
            </a:lvl1pPr>
            <a:lvl2pPr marL="507879" indent="0">
              <a:buNone/>
              <a:defRPr sz="3100"/>
            </a:lvl2pPr>
            <a:lvl3pPr marL="1015760" indent="0">
              <a:buNone/>
              <a:defRPr sz="2700"/>
            </a:lvl3pPr>
            <a:lvl4pPr marL="1523639" indent="0">
              <a:buNone/>
              <a:defRPr sz="2300"/>
            </a:lvl4pPr>
            <a:lvl5pPr marL="2031520" indent="0">
              <a:buNone/>
              <a:defRPr sz="2300"/>
            </a:lvl5pPr>
            <a:lvl6pPr marL="2539399" indent="0">
              <a:buNone/>
              <a:defRPr sz="2300"/>
            </a:lvl6pPr>
            <a:lvl7pPr marL="3047280" indent="0">
              <a:buNone/>
              <a:defRPr sz="2300"/>
            </a:lvl7pPr>
            <a:lvl8pPr marL="3555159" indent="0">
              <a:buNone/>
              <a:defRPr sz="2300"/>
            </a:lvl8pPr>
            <a:lvl9pPr marL="4063040" indent="0">
              <a:buNone/>
              <a:defRPr sz="2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7B3E-F030-42B0-83BA-8AE4FBEC2267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522" y="274702"/>
            <a:ext cx="10971372" cy="1143265"/>
          </a:xfrm>
          <a:prstGeom prst="rect">
            <a:avLst/>
          </a:prstGeom>
        </p:spPr>
        <p:txBody>
          <a:bodyPr vert="horz" lIns="101576" tIns="50788" rIns="101576" bIns="50788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600573"/>
            <a:ext cx="10971372" cy="4527011"/>
          </a:xfrm>
          <a:prstGeom prst="rect">
            <a:avLst/>
          </a:prstGeom>
        </p:spPr>
        <p:txBody>
          <a:bodyPr vert="horz" lIns="101576" tIns="50788" rIns="101576" bIns="50788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8A825-296A-4964-85BE-4EAB02630B2E}" type="datetime1">
              <a:rPr lang="pt-BR" smtClean="0"/>
              <a:pPr/>
              <a:t>20/09/2024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059" y="6357824"/>
            <a:ext cx="3860297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01576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10" indent="-380910" algn="l" defTabSz="101576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5306" indent="-317425" algn="l" defTabSz="1015760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7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7580" indent="-253940" algn="l" defTabSz="1015760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460" indent="-253940" algn="l" defTabSz="1015760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34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22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98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7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76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63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52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39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28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15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04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jpe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478582" y="4358520"/>
            <a:ext cx="11045378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>
                <a:solidFill>
                  <a:srgbClr val="000000"/>
                </a:solidFill>
                <a:latin typeface="Calibri"/>
              </a:rPr>
              <a:t>025 | </a:t>
            </a:r>
            <a:r>
              <a:rPr lang="pt-BR" sz="6000" b="1" spc="-1" dirty="0">
                <a:solidFill>
                  <a:srgbClr val="000000"/>
                </a:solidFill>
                <a:latin typeface="Calibri"/>
              </a:rPr>
              <a:t>Navegando pelo cérebro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500" b="1" strike="noStrike" spc="-1" dirty="0">
                <a:solidFill>
                  <a:srgbClr val="000000"/>
                </a:solidFill>
                <a:latin typeface="Calibri"/>
              </a:rPr>
              <a:t>Marcos Lima</a:t>
            </a:r>
            <a:endParaRPr lang="pt-BR" sz="35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333016-2868-45B5-BFC2-D95C07964531}"/>
              </a:ext>
            </a:extLst>
          </p:cNvPr>
          <p:cNvGrpSpPr/>
          <p:nvPr/>
        </p:nvGrpSpPr>
        <p:grpSpPr>
          <a:xfrm>
            <a:off x="897752" y="1629594"/>
            <a:ext cx="4490253" cy="4616063"/>
            <a:chOff x="897752" y="1629594"/>
            <a:chExt cx="4490253" cy="46160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8B4B18-916F-4E53-B165-E6D63834B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0630" y="1629594"/>
              <a:ext cx="4477375" cy="328658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2ABFF1-452A-4045-B12F-AB43A4B0311A}"/>
                </a:ext>
              </a:extLst>
            </p:cNvPr>
            <p:cNvSpPr txBox="1"/>
            <p:nvPr/>
          </p:nvSpPr>
          <p:spPr>
            <a:xfrm>
              <a:off x="897752" y="5229994"/>
              <a:ext cx="44773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i="1" dirty="0">
                  <a:solidFill>
                    <a:srgbClr val="002060"/>
                  </a:solidFill>
                </a:rPr>
                <a:t>Chapolin Vemos, Cérebro Não Sabemos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15B73E2-8B9D-40FD-9FD5-4136FC646BD4}"/>
              </a:ext>
            </a:extLst>
          </p:cNvPr>
          <p:cNvGrpSpPr/>
          <p:nvPr/>
        </p:nvGrpSpPr>
        <p:grpSpPr>
          <a:xfrm>
            <a:off x="6802408" y="1629378"/>
            <a:ext cx="4477374" cy="4154614"/>
            <a:chOff x="6802408" y="1629378"/>
            <a:chExt cx="4477374" cy="41546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B27D99-A977-4778-A2C3-B8534F30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15286" y="1629378"/>
              <a:ext cx="4353832" cy="32868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F5E22A-9FC7-450F-824F-F2279357F3A7}"/>
                </a:ext>
              </a:extLst>
            </p:cNvPr>
            <p:cNvSpPr txBox="1"/>
            <p:nvPr/>
          </p:nvSpPr>
          <p:spPr>
            <a:xfrm>
              <a:off x="6802408" y="5229994"/>
              <a:ext cx="447737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i="1" dirty="0">
                  <a:solidFill>
                    <a:srgbClr val="002060"/>
                  </a:solidFill>
                </a:rPr>
                <a:t>Fricção Científica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150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 </a:t>
            </a:r>
            <a:r>
              <a:rPr lang="en-US" sz="4000" dirty="0" err="1"/>
              <a:t>cérebro</a:t>
            </a:r>
            <a:r>
              <a:rPr lang="en-US" sz="4000" dirty="0"/>
              <a:t> </a:t>
            </a:r>
            <a:r>
              <a:rPr lang="en-US" sz="4000" dirty="0" err="1"/>
              <a:t>humano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63A8E-9583-4A33-B0EE-CD9B34562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/>
        </p:blipFill>
        <p:spPr>
          <a:xfrm flipH="1">
            <a:off x="8061465" y="1629594"/>
            <a:ext cx="3650365" cy="388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ço Reservado para Conteúdo 2">
                <a:extLst>
                  <a:ext uri="{FF2B5EF4-FFF2-40B4-BE49-F238E27FC236}">
                    <a16:creationId xmlns:a16="http://schemas.microsoft.com/office/drawing/2014/main" id="{16402D91-2F27-4648-BF9D-D73336964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522" y="1170568"/>
                <a:ext cx="7141868" cy="5187256"/>
              </a:xfrm>
            </p:spPr>
            <p:txBody>
              <a:bodyPr>
                <a:normAutofit fontScale="92500"/>
              </a:bodyPr>
              <a:lstStyle/>
              <a:p>
                <a:r>
                  <a:rPr lang="pt-BR" dirty="0"/>
                  <a:t>Estatísticas</a:t>
                </a:r>
              </a:p>
              <a:p>
                <a:pPr lvl="1"/>
                <a:r>
                  <a:rPr lang="pt-BR" dirty="0"/>
                  <a:t>Massa: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~2%</m:t>
                    </m:r>
                  </m:oMath>
                </a14:m>
                <a:r>
                  <a:rPr lang="pt-BR" dirty="0"/>
                  <a:t> do corpo</a:t>
                </a:r>
              </a:p>
              <a:p>
                <a:pPr lvl="1"/>
                <a:r>
                  <a:rPr lang="pt-BR" dirty="0"/>
                  <a:t>Consumo: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~2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pt-BR" dirty="0"/>
                  <a:t> do oxigênio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~2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pt-BR" dirty="0"/>
                  <a:t> de glicose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0%</m:t>
                    </m:r>
                  </m:oMath>
                </a14:m>
                <a:r>
                  <a:rPr lang="pt-BR" dirty="0"/>
                  <a:t> de uso!</a:t>
                </a:r>
              </a:p>
              <a:p>
                <a:pPr lvl="1"/>
                <a:r>
                  <a:rPr lang="pt-BR" dirty="0"/>
                  <a:t>Composição: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~100</m:t>
                    </m:r>
                  </m:oMath>
                </a14:m>
                <a:r>
                  <a:rPr lang="pt-BR" dirty="0"/>
                  <a:t> bilhões de neurônios</a:t>
                </a:r>
              </a:p>
              <a:p>
                <a:pPr lvl="1"/>
                <a:r>
                  <a:rPr lang="pt-BR" dirty="0"/>
                  <a:t>Comunicação:</a:t>
                </a:r>
              </a:p>
              <a:p>
                <a:pPr lvl="2"/>
                <a:r>
                  <a:rPr lang="pt-BR" dirty="0"/>
                  <a:t>Eletroquímica, por meio das sinapses</a:t>
                </a:r>
              </a:p>
              <a:p>
                <a:pPr lvl="2"/>
                <a:r>
                  <a:rPr lang="pt-BR" dirty="0"/>
                  <a:t>Estimativa: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~100</m:t>
                    </m:r>
                  </m:oMath>
                </a14:m>
                <a:r>
                  <a:rPr lang="pt-BR" dirty="0"/>
                  <a:t> trilhões de sinapses</a:t>
                </a:r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12" name="Espaço Reservado para Conteúdo 2">
                <a:extLst>
                  <a:ext uri="{FF2B5EF4-FFF2-40B4-BE49-F238E27FC236}">
                    <a16:creationId xmlns:a16="http://schemas.microsoft.com/office/drawing/2014/main" id="{16402D91-2F27-4648-BF9D-D73336964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522" y="1170568"/>
                <a:ext cx="7141868" cy="5187256"/>
              </a:xfrm>
              <a:blipFill>
                <a:blip r:embed="rId4"/>
                <a:stretch>
                  <a:fillRect l="-1877" t="-1528" r="-11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2" descr="D:\Psychology\3. PhD\2022.1\Psicologia Cognitiva 1\Backup\Imagens\neuron2.jpg">
            <a:extLst>
              <a:ext uri="{FF2B5EF4-FFF2-40B4-BE49-F238E27FC236}">
                <a16:creationId xmlns:a16="http://schemas.microsoft.com/office/drawing/2014/main" id="{5A7508CF-CE57-4DEC-9882-2B8F2A036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33682" y="5559848"/>
            <a:ext cx="2042044" cy="1176058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C84707-8359-4075-90E0-1ACB7E9A5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6" y="1022458"/>
            <a:ext cx="3845213" cy="438703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E1AD0B2-6391-4D30-BA80-4D674C1058C2}"/>
              </a:ext>
            </a:extLst>
          </p:cNvPr>
          <p:cNvGrpSpPr/>
          <p:nvPr/>
        </p:nvGrpSpPr>
        <p:grpSpPr>
          <a:xfrm>
            <a:off x="5232145" y="1781457"/>
            <a:ext cx="2227973" cy="2120455"/>
            <a:chOff x="5232145" y="1781457"/>
            <a:chExt cx="2227973" cy="212045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575C88A-5A12-47D5-87ED-A5025C2A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32145" y="1781457"/>
              <a:ext cx="2227973" cy="164833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A46BF1-5F0C-441B-9745-664C4B323640}"/>
                </a:ext>
              </a:extLst>
            </p:cNvPr>
            <p:cNvSpPr txBox="1"/>
            <p:nvPr/>
          </p:nvSpPr>
          <p:spPr>
            <a:xfrm>
              <a:off x="5303118" y="3501802"/>
              <a:ext cx="20882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i="1" dirty="0">
                  <a:solidFill>
                    <a:srgbClr val="002060"/>
                  </a:solidFill>
                </a:rPr>
                <a:t>Hercule Poirot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0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Giros</a:t>
            </a:r>
            <a:r>
              <a:rPr lang="en-US" sz="4000" dirty="0"/>
              <a:t>, </a:t>
            </a:r>
            <a:r>
              <a:rPr lang="en-US" sz="4000" dirty="0" err="1"/>
              <a:t>sulcos</a:t>
            </a:r>
            <a:r>
              <a:rPr lang="en-US" sz="4000" dirty="0"/>
              <a:t> e </a:t>
            </a:r>
            <a:r>
              <a:rPr lang="en-US" sz="4000" dirty="0" err="1"/>
              <a:t>fissuras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63A8E-9583-4A33-B0EE-CD9B34562B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96"/>
          <a:stretch/>
        </p:blipFill>
        <p:spPr>
          <a:xfrm flipH="1">
            <a:off x="8061465" y="1629594"/>
            <a:ext cx="3650365" cy="388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3738C6-4913-4A72-AE64-52E6E46D810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2" y="1989634"/>
            <a:ext cx="4496862" cy="36103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73899E-F3FA-4C32-9296-CC69009951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2546338"/>
            <a:ext cx="3384376" cy="25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0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Orientação</a:t>
            </a:r>
            <a:r>
              <a:rPr lang="en-US" sz="4000" dirty="0"/>
              <a:t> </a:t>
            </a:r>
            <a:r>
              <a:rPr lang="en-US" sz="4000" dirty="0" err="1"/>
              <a:t>espacial</a:t>
            </a:r>
            <a:r>
              <a:rPr lang="en-US" sz="4000" dirty="0"/>
              <a:t>, </a:t>
            </a:r>
            <a:r>
              <a:rPr lang="en-US" sz="4000" dirty="0" err="1"/>
              <a:t>visão</a:t>
            </a:r>
            <a:r>
              <a:rPr lang="en-US" sz="4000" dirty="0"/>
              <a:t> lateral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13" name="Picture 3" descr="D:\Psychology\3. PhD\2022.1\Psicologia Cognitiva 1\Backup\Imagens\directional terms 2.png">
            <a:extLst>
              <a:ext uri="{FF2B5EF4-FFF2-40B4-BE49-F238E27FC236}">
                <a16:creationId xmlns:a16="http://schemas.microsoft.com/office/drawing/2014/main" id="{EA5D0935-B2E9-4883-809F-E218361CC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49853"/>
          <a:stretch/>
        </p:blipFill>
        <p:spPr bwMode="auto">
          <a:xfrm>
            <a:off x="3574926" y="1125538"/>
            <a:ext cx="5138406" cy="5395533"/>
          </a:xfrm>
          <a:prstGeom prst="rect">
            <a:avLst/>
          </a:prstGeom>
          <a:noFill/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1E71984-3573-456F-9DE7-B4946350253E}"/>
              </a:ext>
            </a:extLst>
          </p:cNvPr>
          <p:cNvGrpSpPr/>
          <p:nvPr/>
        </p:nvGrpSpPr>
        <p:grpSpPr>
          <a:xfrm>
            <a:off x="609520" y="1282703"/>
            <a:ext cx="11272164" cy="5257726"/>
            <a:chOff x="609520" y="1282703"/>
            <a:chExt cx="11272164" cy="525772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656E84-5152-4239-8625-7D1FF5B7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569317" y="4081164"/>
              <a:ext cx="3312367" cy="23009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C3FB3F1-C786-49F4-A340-45DBE6F99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520" y="1282703"/>
              <a:ext cx="3312367" cy="5257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38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Orientação</a:t>
            </a:r>
            <a:r>
              <a:rPr lang="en-US" sz="4000" dirty="0"/>
              <a:t> </a:t>
            </a:r>
            <a:r>
              <a:rPr lang="en-US" sz="4000" dirty="0" err="1"/>
              <a:t>espacial</a:t>
            </a:r>
            <a:r>
              <a:rPr lang="en-US" sz="4000" dirty="0"/>
              <a:t>, </a:t>
            </a:r>
            <a:r>
              <a:rPr lang="en-US" sz="4000" dirty="0" err="1"/>
              <a:t>visão</a:t>
            </a:r>
            <a:r>
              <a:rPr lang="en-US" sz="4000" dirty="0"/>
              <a:t> superior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13" name="Picture 3" descr="D:\Psychology\3. PhD\2022.1\Psicologia Cognitiva 1\Backup\Imagens\directional terms 2.png">
            <a:extLst>
              <a:ext uri="{FF2B5EF4-FFF2-40B4-BE49-F238E27FC236}">
                <a16:creationId xmlns:a16="http://schemas.microsoft.com/office/drawing/2014/main" id="{EA5D0935-B2E9-4883-809F-E218361CC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9853"/>
          <a:stretch/>
        </p:blipFill>
        <p:spPr bwMode="auto">
          <a:xfrm>
            <a:off x="3646934" y="1155403"/>
            <a:ext cx="5184576" cy="5444013"/>
          </a:xfrm>
          <a:prstGeom prst="rect">
            <a:avLst/>
          </a:prstGeom>
          <a:noFill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7F21BF9-63E7-4EBF-B80C-EEAAA6786865}"/>
              </a:ext>
            </a:extLst>
          </p:cNvPr>
          <p:cNvGrpSpPr/>
          <p:nvPr/>
        </p:nvGrpSpPr>
        <p:grpSpPr>
          <a:xfrm>
            <a:off x="339381" y="1939810"/>
            <a:ext cx="11573447" cy="4442312"/>
            <a:chOff x="339381" y="1939810"/>
            <a:chExt cx="11573447" cy="44423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4D4D469-2625-4630-BCA7-69B248010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4527" y="2573984"/>
              <a:ext cx="3508301" cy="31417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D17BC8-BAC3-444A-8573-19D2E4C57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59" b="47822"/>
            <a:stretch/>
          </p:blipFill>
          <p:spPr>
            <a:xfrm>
              <a:off x="339381" y="1939810"/>
              <a:ext cx="3307553" cy="4442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39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Cortes </a:t>
            </a:r>
            <a:r>
              <a:rPr lang="en-US" sz="4000" dirty="0" err="1"/>
              <a:t>cerebrais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12" name="Picture 3" descr="D:\Psychology\3. PhD\2022.1\Psicologia Cognitiva 1\Backup\Imagens\brain sections 3.gif">
            <a:extLst>
              <a:ext uri="{FF2B5EF4-FFF2-40B4-BE49-F238E27FC236}">
                <a16:creationId xmlns:a16="http://schemas.microsoft.com/office/drawing/2014/main" id="{8A389C52-293E-4344-8738-4F5509E71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8011" y="3333551"/>
            <a:ext cx="7171876" cy="3089614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96946-CB73-44C8-99C2-8F9859E8B9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flipH="1">
            <a:off x="8327454" y="1719457"/>
            <a:ext cx="3394227" cy="47471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1B5DD-AAE5-4D3B-88C3-DB7EC324F5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78" y="1125538"/>
            <a:ext cx="2129248" cy="21292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41548D-E177-4823-B04A-E1BDA303B0A2}"/>
                  </a:ext>
                </a:extLst>
              </p14:cNvPr>
              <p14:cNvContentPartPr/>
              <p14:nvPr/>
            </p14:nvContentPartPr>
            <p14:xfrm>
              <a:off x="491400" y="1205640"/>
              <a:ext cx="4716360" cy="5100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41548D-E177-4823-B04A-E1BDA303B0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040" y="1196280"/>
                <a:ext cx="4735080" cy="511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52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Sistemas</a:t>
            </a:r>
            <a:r>
              <a:rPr lang="en-US" sz="4000" dirty="0"/>
              <a:t> de </a:t>
            </a:r>
            <a:r>
              <a:rPr lang="en-US" sz="4000" dirty="0" err="1"/>
              <a:t>nomeação</a:t>
            </a:r>
            <a:endParaRPr lang="en-US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31C78849-5F92-486A-B928-9DA5D45D5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5" r="3" b="6887"/>
          <a:stretch/>
        </p:blipFill>
        <p:spPr>
          <a:xfrm>
            <a:off x="6815286" y="1053530"/>
            <a:ext cx="5209070" cy="3816424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F84B3A2-73D6-47C0-8183-293C4479E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65" y="1194866"/>
            <a:ext cx="6794457" cy="5187256"/>
          </a:xfrm>
        </p:spPr>
        <p:txBody>
          <a:bodyPr>
            <a:normAutofit/>
          </a:bodyPr>
          <a:lstStyle/>
          <a:p>
            <a:r>
              <a:rPr lang="pt-BR" dirty="0"/>
              <a:t>Por lobo</a:t>
            </a:r>
          </a:p>
          <a:p>
            <a:pPr lvl="1"/>
            <a:r>
              <a:rPr lang="pt-BR" dirty="0"/>
              <a:t>Córtex frontal posterior</a:t>
            </a:r>
          </a:p>
          <a:p>
            <a:r>
              <a:rPr lang="pt-BR" dirty="0"/>
              <a:t>Por função</a:t>
            </a:r>
          </a:p>
          <a:p>
            <a:pPr lvl="1"/>
            <a:r>
              <a:rPr lang="pt-BR" dirty="0"/>
              <a:t>Córtex motor primário</a:t>
            </a:r>
          </a:p>
          <a:p>
            <a:r>
              <a:rPr lang="pt-BR" dirty="0"/>
              <a:t>Por ponto de referência</a:t>
            </a:r>
          </a:p>
          <a:p>
            <a:pPr lvl="1"/>
            <a:r>
              <a:rPr lang="pt-BR" dirty="0"/>
              <a:t>Giro pré-central</a:t>
            </a:r>
          </a:p>
          <a:p>
            <a:r>
              <a:rPr lang="pt-BR" dirty="0"/>
              <a:t>Por organização citoarquitetônica</a:t>
            </a:r>
          </a:p>
          <a:p>
            <a:pPr lvl="1"/>
            <a:r>
              <a:rPr lang="pt-BR" dirty="0"/>
              <a:t>Área de Brodmann 4 (M1)</a:t>
            </a:r>
          </a:p>
          <a:p>
            <a:pPr lvl="1"/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F23A9-CB36-4B00-8EAC-DEFF46BA3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08" y="3740646"/>
            <a:ext cx="2857500" cy="285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E04CCC-57B9-45EF-A3BD-192E88638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931" y="1072588"/>
            <a:ext cx="6235931" cy="26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762840" y="435852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>
                <a:solidFill>
                  <a:srgbClr val="000000"/>
                </a:solidFill>
                <a:latin typeface="Calibri"/>
              </a:rPr>
              <a:t>Até o próximo vídeo! </a:t>
            </a:r>
            <a:r>
              <a:rPr lang="pt-BR" sz="6000" b="1" strike="noStrik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pt-BR" sz="3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847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38418</TotalTime>
  <Words>263</Words>
  <Application>Microsoft Office PowerPoint</Application>
  <PresentationFormat>Custom</PresentationFormat>
  <Paragraphs>55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Cambria Math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Christensen and Wright (2010)</dc:title>
  <dc:creator>PRAXIS4</dc:creator>
  <cp:lastModifiedBy>Marcos Lima</cp:lastModifiedBy>
  <cp:revision>755</cp:revision>
  <dcterms:created xsi:type="dcterms:W3CDTF">2016-11-14T13:56:39Z</dcterms:created>
  <dcterms:modified xsi:type="dcterms:W3CDTF">2024-09-20T12:57:38Z</dcterms:modified>
</cp:coreProperties>
</file>